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7" r:id="rId2"/>
    <p:sldId id="278" r:id="rId3"/>
    <p:sldId id="286" r:id="rId4"/>
    <p:sldId id="288" r:id="rId5"/>
    <p:sldId id="289" r:id="rId6"/>
    <p:sldId id="287" r:id="rId7"/>
    <p:sldId id="290" r:id="rId8"/>
    <p:sldId id="291" r:id="rId9"/>
    <p:sldId id="292" r:id="rId10"/>
    <p:sldId id="293" r:id="rId11"/>
    <p:sldId id="280" r:id="rId12"/>
    <p:sldId id="294" r:id="rId13"/>
    <p:sldId id="28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6" autoAdjust="0"/>
    <p:restoredTop sz="94614" autoAdjust="0"/>
  </p:normalViewPr>
  <p:slideViewPr>
    <p:cSldViewPr snapToGrid="0">
      <p:cViewPr varScale="1">
        <p:scale>
          <a:sx n="78" d="100"/>
          <a:sy n="78" d="100"/>
        </p:scale>
        <p:origin x="294" y="8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4.png>
</file>

<file path=ppt/media/image15.png>
</file>

<file path=ppt/media/image16.png>
</file>

<file path=ppt/media/image17.gif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3.png>
</file>

<file path=ppt/media/image24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9/10/2020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9/10/2020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9/10/2020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9/10/2020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9/10/2020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9/10/2020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9/10/2020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9/10/2020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9/10/2020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9/10/2020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.png"/><Relationship Id="rId4" Type="http://schemas.openxmlformats.org/officeDocument/2006/relationships/image" Target="../media/image2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1284" y="2849360"/>
            <a:ext cx="10849429" cy="70612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/>
              <a:t>[ 4</a:t>
            </a:r>
            <a:r>
              <a:rPr lang="en-US" sz="4000" baseline="30000" dirty="0"/>
              <a:t>th</a:t>
            </a:r>
            <a:r>
              <a:rPr lang="en-US" sz="4000" dirty="0"/>
              <a:t>   week Report ]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797" y="3931644"/>
            <a:ext cx="10058400" cy="1851318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Lecture</a:t>
            </a:r>
            <a:r>
              <a:rPr lang="en-US" sz="2400" dirty="0"/>
              <a:t>r: Hel Chanthan</a:t>
            </a:r>
            <a:endParaRPr lang="en-US" dirty="0"/>
          </a:p>
          <a:p>
            <a:pPr algn="ctr">
              <a:lnSpc>
                <a:spcPct val="100000"/>
              </a:lnSpc>
            </a:pPr>
            <a:r>
              <a:rPr lang="en-US" dirty="0"/>
              <a:t>By: Nhim ChanRengSey</a:t>
            </a:r>
          </a:p>
          <a:p>
            <a:pPr algn="ctr">
              <a:lnSpc>
                <a:spcPct val="100000"/>
              </a:lnSpc>
            </a:pPr>
            <a:endParaRPr lang="en-US" dirty="0"/>
          </a:p>
          <a:p>
            <a:pPr algn="ctr">
              <a:lnSpc>
                <a:spcPct val="100000"/>
              </a:lnSpc>
            </a:pPr>
            <a:r>
              <a:rPr lang="en-US" dirty="0"/>
              <a:t>2019-2020</a:t>
            </a:r>
          </a:p>
          <a:p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777AB0C-4716-497C-9EDC-F733A4F47EFC}"/>
              </a:ext>
            </a:extLst>
          </p:cNvPr>
          <p:cNvSpPr txBox="1">
            <a:spLocks/>
          </p:cNvSpPr>
          <p:nvPr/>
        </p:nvSpPr>
        <p:spPr>
          <a:xfrm>
            <a:off x="671284" y="906440"/>
            <a:ext cx="10849429" cy="156675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800" b="1" kern="1200" cap="all" baseline="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7000" dirty="0">
                <a:solidFill>
                  <a:schemeClr val="accent1"/>
                </a:solidFill>
              </a:rPr>
              <a:t>Researching Project</a:t>
            </a:r>
          </a:p>
          <a:p>
            <a:pPr algn="ctr">
              <a:lnSpc>
                <a:spcPct val="120000"/>
              </a:lnSpc>
            </a:pPr>
            <a:r>
              <a:rPr lang="en-US" sz="5400" dirty="0">
                <a:solidFill>
                  <a:schemeClr val="accent1"/>
                </a:solidFill>
              </a:rPr>
              <a:t>“ Soil Ph meter Design ”</a:t>
            </a: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422CB0A-CD46-4725-B5E8-7EB5F0736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-12357"/>
            <a:ext cx="9601200" cy="932935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Difficulty and Missing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0E934E-9F7A-4296-8ADA-D797B6BE9927}"/>
              </a:ext>
            </a:extLst>
          </p:cNvPr>
          <p:cNvSpPr txBox="1"/>
          <p:nvPr/>
        </p:nvSpPr>
        <p:spPr>
          <a:xfrm>
            <a:off x="1000896" y="1303638"/>
            <a:ext cx="98957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Difficulty :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en-US" sz="2800" dirty="0"/>
              <a:t>Many resource to read and learn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en-US" sz="2800" dirty="0"/>
              <a:t>Don’t have enough time.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US" sz="2800" dirty="0"/>
              <a:t>Missing: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en-US" sz="2800" dirty="0"/>
              <a:t>Lately work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BA345E-4158-4467-BC15-86EB09A62677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08</a:t>
            </a:r>
          </a:p>
        </p:txBody>
      </p:sp>
    </p:spTree>
    <p:extLst>
      <p:ext uri="{BB962C8B-B14F-4D97-AF65-F5344CB8AC3E}">
        <p14:creationId xmlns:p14="http://schemas.microsoft.com/office/powerpoint/2010/main" val="148480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DA6C0A-C989-46E0-862A-65F22EF5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143000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 Planning for 1</a:t>
            </a:r>
            <a:r>
              <a:rPr lang="en-US" sz="4000" baseline="30000" dirty="0"/>
              <a:t>st</a:t>
            </a:r>
            <a:r>
              <a:rPr lang="en-US" sz="4000" dirty="0"/>
              <a:t> month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45D9D2D-CB6D-4070-8B5A-600BD8B5B1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1368222"/>
              </p:ext>
            </p:extLst>
          </p:nvPr>
        </p:nvGraphicFramePr>
        <p:xfrm>
          <a:off x="523104" y="1542626"/>
          <a:ext cx="11145792" cy="389297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592256">
                  <a:extLst>
                    <a:ext uri="{9D8B030D-6E8A-4147-A177-3AD203B41FA5}">
                      <a16:colId xmlns:a16="http://schemas.microsoft.com/office/drawing/2014/main" val="401679705"/>
                    </a:ext>
                  </a:extLst>
                </a:gridCol>
                <a:gridCol w="1653451">
                  <a:extLst>
                    <a:ext uri="{9D8B030D-6E8A-4147-A177-3AD203B41FA5}">
                      <a16:colId xmlns:a16="http://schemas.microsoft.com/office/drawing/2014/main" val="1685377183"/>
                    </a:ext>
                  </a:extLst>
                </a:gridCol>
                <a:gridCol w="1531061">
                  <a:extLst>
                    <a:ext uri="{9D8B030D-6E8A-4147-A177-3AD203B41FA5}">
                      <a16:colId xmlns:a16="http://schemas.microsoft.com/office/drawing/2014/main" val="3813897693"/>
                    </a:ext>
                  </a:extLst>
                </a:gridCol>
                <a:gridCol w="1592256">
                  <a:extLst>
                    <a:ext uri="{9D8B030D-6E8A-4147-A177-3AD203B41FA5}">
                      <a16:colId xmlns:a16="http://schemas.microsoft.com/office/drawing/2014/main" val="3424722342"/>
                    </a:ext>
                  </a:extLst>
                </a:gridCol>
                <a:gridCol w="1584607">
                  <a:extLst>
                    <a:ext uri="{9D8B030D-6E8A-4147-A177-3AD203B41FA5}">
                      <a16:colId xmlns:a16="http://schemas.microsoft.com/office/drawing/2014/main" val="432861178"/>
                    </a:ext>
                  </a:extLst>
                </a:gridCol>
                <a:gridCol w="1599905">
                  <a:extLst>
                    <a:ext uri="{9D8B030D-6E8A-4147-A177-3AD203B41FA5}">
                      <a16:colId xmlns:a16="http://schemas.microsoft.com/office/drawing/2014/main" val="1342530626"/>
                    </a:ext>
                  </a:extLst>
                </a:gridCol>
                <a:gridCol w="1592256">
                  <a:extLst>
                    <a:ext uri="{9D8B030D-6E8A-4147-A177-3AD203B41FA5}">
                      <a16:colId xmlns:a16="http://schemas.microsoft.com/office/drawing/2014/main" val="40867455"/>
                    </a:ext>
                  </a:extLst>
                </a:gridCol>
              </a:tblGrid>
              <a:tr h="77859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Week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Monday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Tuesday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Wednesday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03812"/>
                  </a:ext>
                </a:extLst>
              </a:tr>
              <a:tr h="77859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  <a:r>
                        <a:rPr lang="en-US" sz="1800" baseline="30000" dirty="0"/>
                        <a:t>st</a:t>
                      </a:r>
                      <a:r>
                        <a:rPr lang="en-US" sz="1800" dirty="0"/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Research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Amplifier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Learn</a:t>
                      </a: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Filter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5718618"/>
                  </a:ext>
                </a:extLst>
              </a:tr>
              <a:tr h="7785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2</a:t>
                      </a:r>
                      <a:r>
                        <a:rPr lang="en-US" sz="1800" baseline="30000" dirty="0"/>
                        <a:t>nd</a:t>
                      </a:r>
                      <a:r>
                        <a:rPr lang="en-US" sz="1800" dirty="0"/>
                        <a:t> Week</a:t>
                      </a:r>
                    </a:p>
                    <a:p>
                      <a:pPr algn="ctr"/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C00000"/>
                          </a:solidFill>
                        </a:rPr>
                        <a:t>REST DAYS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6488047"/>
                  </a:ext>
                </a:extLst>
              </a:tr>
              <a:tr h="77859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  <a:r>
                        <a:rPr lang="en-US" sz="1800" baseline="30000" dirty="0"/>
                        <a:t>rd</a:t>
                      </a:r>
                      <a:r>
                        <a:rPr lang="en-US" sz="1800" dirty="0"/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Learn</a:t>
                      </a: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Filter</a:t>
                      </a:r>
                    </a:p>
                  </a:txBody>
                  <a:tcP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68840484"/>
                  </a:ext>
                </a:extLst>
              </a:tr>
              <a:tr h="7785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4</a:t>
                      </a:r>
                      <a:r>
                        <a:rPr lang="en-US" sz="1800" baseline="30000" dirty="0"/>
                        <a:t>th</a:t>
                      </a:r>
                      <a:r>
                        <a:rPr lang="en-US" sz="1800" dirty="0"/>
                        <a:t> Week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Amplifier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Amp</a:t>
                      </a: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Amplifier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Learn Amp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Learn Amplifier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Learn</a:t>
                      </a: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</a:rPr>
                        <a:t>Amplifier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30519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4B6CD96-AFBA-454A-BF88-4C5FAF54B7AF}"/>
              </a:ext>
            </a:extLst>
          </p:cNvPr>
          <p:cNvSpPr txBox="1"/>
          <p:nvPr/>
        </p:nvSpPr>
        <p:spPr>
          <a:xfrm>
            <a:off x="9292281" y="5708136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: </a:t>
            </a:r>
            <a:r>
              <a:rPr lang="en-US" b="1" i="1" dirty="0">
                <a:solidFill>
                  <a:schemeClr val="tx2"/>
                </a:solidFill>
              </a:rPr>
              <a:t>10/08/2020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BFA837-4BEA-4737-83A3-DB980E8D37B2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09</a:t>
            </a:r>
          </a:p>
        </p:txBody>
      </p:sp>
    </p:spTree>
    <p:extLst>
      <p:ext uri="{BB962C8B-B14F-4D97-AF65-F5344CB8AC3E}">
        <p14:creationId xmlns:p14="http://schemas.microsoft.com/office/powerpoint/2010/main" val="2556215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59DB394-A7D6-4DCD-B2E1-B3449DEB2EF6}"/>
              </a:ext>
            </a:extLst>
          </p:cNvPr>
          <p:cNvSpPr txBox="1"/>
          <p:nvPr/>
        </p:nvSpPr>
        <p:spPr>
          <a:xfrm>
            <a:off x="9455280" y="5727185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: </a:t>
            </a:r>
            <a:r>
              <a:rPr lang="en-US" b="1" i="1" dirty="0">
                <a:solidFill>
                  <a:schemeClr val="tx2"/>
                </a:solidFill>
              </a:rPr>
              <a:t>06/09/2020</a:t>
            </a:r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82C95107-9B71-43DA-BBEB-DA50825AB5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5702415"/>
              </p:ext>
            </p:extLst>
          </p:nvPr>
        </p:nvGraphicFramePr>
        <p:xfrm>
          <a:off x="654908" y="1542626"/>
          <a:ext cx="10985156" cy="393107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569308">
                  <a:extLst>
                    <a:ext uri="{9D8B030D-6E8A-4147-A177-3AD203B41FA5}">
                      <a16:colId xmlns:a16="http://schemas.microsoft.com/office/drawing/2014/main" val="401679705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1685377183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3813897693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3424722342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432861178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1342530626"/>
                    </a:ext>
                  </a:extLst>
                </a:gridCol>
                <a:gridCol w="1569308">
                  <a:extLst>
                    <a:ext uri="{9D8B030D-6E8A-4147-A177-3AD203B41FA5}">
                      <a16:colId xmlns:a16="http://schemas.microsoft.com/office/drawing/2014/main" val="915390630"/>
                    </a:ext>
                  </a:extLst>
                </a:gridCol>
              </a:tblGrid>
              <a:tr h="7862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Monday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Tuesday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Wednesday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03812"/>
                  </a:ext>
                </a:extLst>
              </a:tr>
              <a:tr h="7862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 Week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Build Filter  pH &amp; LCD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Build Filter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Filter</a:t>
                      </a:r>
                    </a:p>
                    <a:p>
                      <a:pPr algn="ctr"/>
                      <a:r>
                        <a:rPr lang="en-US" b="1" dirty="0"/>
                        <a:t>Build filter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Build 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Build Amplifier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Design</a:t>
                      </a:r>
                    </a:p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Amplifier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999207"/>
                  </a:ext>
                </a:extLst>
              </a:tr>
              <a:tr h="7862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Build </a:t>
                      </a:r>
                    </a:p>
                    <a:p>
                      <a:pPr algn="ctr"/>
                      <a:r>
                        <a:rPr lang="en-US" b="1" dirty="0"/>
                        <a:t>Amplifier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Learn stm32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Learn STM32</a:t>
                      </a:r>
                    </a:p>
                    <a:p>
                      <a:pPr algn="ctr"/>
                      <a:r>
                        <a:rPr lang="en-US" sz="1600" b="1" dirty="0"/>
                        <a:t>Test LCD/pH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  <a:p>
                      <a:pPr algn="ctr"/>
                      <a:r>
                        <a:rPr lang="en-US" b="1" dirty="0"/>
                        <a:t>Write Code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Write Code STM32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Start STM32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718618"/>
                  </a:ext>
                </a:extLst>
              </a:tr>
              <a:tr h="7862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 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Write Code STM32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  <a:p>
                      <a:pPr algn="ctr"/>
                      <a:r>
                        <a:rPr lang="en-US" b="1" dirty="0"/>
                        <a:t>Write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Write Code</a:t>
                      </a:r>
                    </a:p>
                    <a:p>
                      <a:pPr algn="ctr"/>
                      <a:r>
                        <a:rPr lang="en-US" b="1" dirty="0"/>
                        <a:t>STM32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  <a:p>
                      <a:pPr algn="ctr"/>
                      <a:r>
                        <a:rPr lang="en-US" b="1" dirty="0"/>
                        <a:t>Write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Finish STM32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Finish STM32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840484"/>
                  </a:ext>
                </a:extLst>
              </a:tr>
              <a:tr h="7862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Draw case for hardware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Meeting</a:t>
                      </a:r>
                    </a:p>
                    <a:p>
                      <a:pPr algn="ctr"/>
                      <a:r>
                        <a:rPr lang="en-US" b="1" dirty="0"/>
                        <a:t>Draw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Draw case for hardware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Presentation</a:t>
                      </a:r>
                    </a:p>
                    <a:p>
                      <a:pPr algn="ctr"/>
                      <a:r>
                        <a:rPr lang="en-US" b="1" dirty="0"/>
                        <a:t>Draw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Print 3D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Build case</a:t>
                      </a:r>
                    </a:p>
                    <a:p>
                      <a:pPr algn="ctr"/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Finish Job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305199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F723672C-F9AF-4AD4-9CD0-BCAAED276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143000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 Planning for 2</a:t>
            </a:r>
            <a:r>
              <a:rPr lang="en-US" sz="4000" baseline="30000" dirty="0"/>
              <a:t>nd</a:t>
            </a:r>
            <a:r>
              <a:rPr lang="en-US" sz="4000" dirty="0"/>
              <a:t>  month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67E872-DDF2-43FD-AC25-1101F9B30549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10</a:t>
            </a:r>
          </a:p>
        </p:txBody>
      </p:sp>
    </p:spTree>
    <p:extLst>
      <p:ext uri="{BB962C8B-B14F-4D97-AF65-F5344CB8AC3E}">
        <p14:creationId xmlns:p14="http://schemas.microsoft.com/office/powerpoint/2010/main" val="252703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B20E0-49A4-4694-969D-041DCA76300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145238" y="2752470"/>
            <a:ext cx="2214562" cy="1143000"/>
          </a:xfrm>
          <a:ln>
            <a:noFill/>
          </a:ln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41B6744-9989-407F-91EA-ABCC7D1403EC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6252519" y="0"/>
            <a:ext cx="12356" cy="27524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EC07BF-8A6D-405D-AB66-76EC53482359}"/>
              </a:ext>
            </a:extLst>
          </p:cNvPr>
          <p:cNvCxnSpPr>
            <a:cxnSpLocks/>
          </p:cNvCxnSpPr>
          <p:nvPr/>
        </p:nvCxnSpPr>
        <p:spPr>
          <a:xfrm flipH="1">
            <a:off x="0" y="3410469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404E272-05D6-4903-9536-4578E3C5BB2E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6252519" y="3895470"/>
            <a:ext cx="12356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E11F129-905A-4ADE-B8D8-1CCDDA4A6BBC}"/>
              </a:ext>
            </a:extLst>
          </p:cNvPr>
          <p:cNvCxnSpPr>
            <a:cxnSpLocks/>
          </p:cNvCxnSpPr>
          <p:nvPr/>
        </p:nvCxnSpPr>
        <p:spPr>
          <a:xfrm>
            <a:off x="7365978" y="3895470"/>
            <a:ext cx="12356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25CFF18-0D4F-4686-B439-22DDD631F786}"/>
              </a:ext>
            </a:extLst>
          </p:cNvPr>
          <p:cNvCxnSpPr>
            <a:cxnSpLocks/>
          </p:cNvCxnSpPr>
          <p:nvPr/>
        </p:nvCxnSpPr>
        <p:spPr>
          <a:xfrm>
            <a:off x="5158944" y="3895470"/>
            <a:ext cx="12356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10644B4-315A-40A7-8C74-86B2FFCAABE6}"/>
              </a:ext>
            </a:extLst>
          </p:cNvPr>
          <p:cNvCxnSpPr>
            <a:cxnSpLocks/>
          </p:cNvCxnSpPr>
          <p:nvPr/>
        </p:nvCxnSpPr>
        <p:spPr>
          <a:xfrm>
            <a:off x="7353622" y="-4630"/>
            <a:ext cx="12356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03F9BF2-A309-449D-9995-44D89258C6DE}"/>
              </a:ext>
            </a:extLst>
          </p:cNvPr>
          <p:cNvCxnSpPr>
            <a:cxnSpLocks/>
          </p:cNvCxnSpPr>
          <p:nvPr/>
        </p:nvCxnSpPr>
        <p:spPr>
          <a:xfrm>
            <a:off x="5146588" y="-4630"/>
            <a:ext cx="12356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B824CB1-4BDF-483C-9507-F3EAE0FC7FA0}"/>
              </a:ext>
            </a:extLst>
          </p:cNvPr>
          <p:cNvCxnSpPr>
            <a:cxnSpLocks/>
          </p:cNvCxnSpPr>
          <p:nvPr/>
        </p:nvCxnSpPr>
        <p:spPr>
          <a:xfrm>
            <a:off x="7365978" y="3895470"/>
            <a:ext cx="4826022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D11CD15-4FF9-4922-9032-A96D2728DF41}"/>
              </a:ext>
            </a:extLst>
          </p:cNvPr>
          <p:cNvCxnSpPr>
            <a:cxnSpLocks/>
          </p:cNvCxnSpPr>
          <p:nvPr/>
        </p:nvCxnSpPr>
        <p:spPr>
          <a:xfrm flipH="1">
            <a:off x="0" y="3895470"/>
            <a:ext cx="5158944" cy="2962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458121F-EC20-430F-9AF9-A7BB734086F0}"/>
              </a:ext>
            </a:extLst>
          </p:cNvPr>
          <p:cNvCxnSpPr>
            <a:cxnSpLocks/>
          </p:cNvCxnSpPr>
          <p:nvPr/>
        </p:nvCxnSpPr>
        <p:spPr>
          <a:xfrm flipH="1">
            <a:off x="7365978" y="0"/>
            <a:ext cx="4826022" cy="2957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870408A-C3CE-414A-AA45-B4007D6DA382}"/>
              </a:ext>
            </a:extLst>
          </p:cNvPr>
          <p:cNvCxnSpPr>
            <a:cxnSpLocks/>
          </p:cNvCxnSpPr>
          <p:nvPr/>
        </p:nvCxnSpPr>
        <p:spPr>
          <a:xfrm>
            <a:off x="0" y="0"/>
            <a:ext cx="5158944" cy="2957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89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8C415-AFA1-447B-B1C0-4056D0C5D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143000"/>
          </a:xfrm>
        </p:spPr>
        <p:txBody>
          <a:bodyPr>
            <a:normAutofit/>
          </a:bodyPr>
          <a:lstStyle/>
          <a:p>
            <a:pPr algn="ctr"/>
            <a:r>
              <a:rPr lang="en-US" sz="4800" u="sng" dirty="0"/>
              <a:t>Outline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DA7963-ED7C-4122-97DA-63E011F47DD1}"/>
              </a:ext>
            </a:extLst>
          </p:cNvPr>
          <p:cNvGrpSpPr/>
          <p:nvPr/>
        </p:nvGrpSpPr>
        <p:grpSpPr>
          <a:xfrm>
            <a:off x="1618736" y="1476014"/>
            <a:ext cx="8933934" cy="3083629"/>
            <a:chOff x="457200" y="1303019"/>
            <a:chExt cx="10012680" cy="489875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B0E26B-CF36-42D3-97BC-62B754140C27}"/>
                </a:ext>
              </a:extLst>
            </p:cNvPr>
            <p:cNvSpPr txBox="1"/>
            <p:nvPr/>
          </p:nvSpPr>
          <p:spPr>
            <a:xfrm>
              <a:off x="984216" y="1618357"/>
              <a:ext cx="9111747" cy="2382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en-US" sz="3200" dirty="0">
                  <a:solidFill>
                    <a:schemeClr val="tx2"/>
                  </a:solidFill>
                </a:rPr>
                <a:t>Amplifier(Operational amplifier):</a:t>
              </a:r>
            </a:p>
            <a:p>
              <a:pPr marL="1657350" lvl="2" indent="-742950">
                <a:buFont typeface="Wingdings" panose="05000000000000000000" pitchFamily="2" charset="2"/>
                <a:buChar char="Ø"/>
              </a:pPr>
              <a:r>
                <a:rPr lang="en-US" sz="2400" dirty="0">
                  <a:solidFill>
                    <a:schemeClr val="tx2"/>
                  </a:solidFill>
                </a:rPr>
                <a:t>Inverting Op-Amp</a:t>
              </a:r>
            </a:p>
            <a:p>
              <a:pPr marL="1657350" lvl="2" indent="-742950">
                <a:buFont typeface="Wingdings" panose="05000000000000000000" pitchFamily="2" charset="2"/>
                <a:buChar char="Ø"/>
              </a:pPr>
              <a:r>
                <a:rPr lang="en-US" sz="2400" dirty="0">
                  <a:solidFill>
                    <a:schemeClr val="tx2"/>
                  </a:solidFill>
                </a:rPr>
                <a:t>Non-Inverting Op-Amp</a:t>
              </a:r>
            </a:p>
            <a:p>
              <a:pPr marL="1657350" lvl="2" indent="-742950">
                <a:buFont typeface="Wingdings" panose="05000000000000000000" pitchFamily="2" charset="2"/>
                <a:buChar char="Ø"/>
              </a:pPr>
              <a:r>
                <a:rPr lang="en-US" sz="2400" dirty="0">
                  <a:solidFill>
                    <a:schemeClr val="tx2"/>
                  </a:solidFill>
                </a:rPr>
                <a:t>Summing amplifier</a:t>
              </a:r>
            </a:p>
            <a:p>
              <a:pPr marL="742950" indent="-742950">
                <a:buFont typeface="Wingdings" panose="05000000000000000000" pitchFamily="2" charset="2"/>
                <a:buChar char="v"/>
              </a:pPr>
              <a:r>
                <a:rPr lang="en-US" sz="3200" dirty="0">
                  <a:solidFill>
                    <a:schemeClr val="tx2"/>
                  </a:solidFill>
                </a:rPr>
                <a:t>Missing and Difficulty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BCB7CB7-8E1E-4980-981C-017B9BA856EA}"/>
                </a:ext>
              </a:extLst>
            </p:cNvPr>
            <p:cNvSpPr/>
            <p:nvPr/>
          </p:nvSpPr>
          <p:spPr>
            <a:xfrm>
              <a:off x="457200" y="1303019"/>
              <a:ext cx="10012680" cy="4898750"/>
            </a:xfrm>
            <a:prstGeom prst="rect">
              <a:avLst/>
            </a:prstGeom>
            <a:noFill/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652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FEC8226-0BF8-4050-9554-9733E02EA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0"/>
            <a:ext cx="9601200" cy="778476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Amplifier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DF8971-9D81-4F62-A367-8F675EABD206}"/>
              </a:ext>
            </a:extLst>
          </p:cNvPr>
          <p:cNvSpPr txBox="1"/>
          <p:nvPr/>
        </p:nvSpPr>
        <p:spPr>
          <a:xfrm>
            <a:off x="1295399" y="939112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dirty="0"/>
              <a:t>Why do we have to built Amplifier?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46F0D3-195C-457C-B8A9-F54B0D9137AA}"/>
              </a:ext>
            </a:extLst>
          </p:cNvPr>
          <p:cNvSpPr txBox="1"/>
          <p:nvPr/>
        </p:nvSpPr>
        <p:spPr>
          <a:xfrm>
            <a:off x="1777311" y="1315082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Because we need to increase or decrease input.(Gain &gt;1, Gain&lt;1)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D9568A-4BB6-422D-B7EA-1CFEAF37967F}"/>
              </a:ext>
            </a:extLst>
          </p:cNvPr>
          <p:cNvSpPr txBox="1"/>
          <p:nvPr/>
        </p:nvSpPr>
        <p:spPr>
          <a:xfrm>
            <a:off x="1295398" y="1737842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dirty="0"/>
              <a:t>How can Amplifier help in our circuit?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B09A7C-3D73-4584-B71A-7F547344E743}"/>
              </a:ext>
            </a:extLst>
          </p:cNvPr>
          <p:cNvSpPr txBox="1"/>
          <p:nvPr/>
        </p:nvSpPr>
        <p:spPr>
          <a:xfrm>
            <a:off x="1653744" y="2103682"/>
            <a:ext cx="9492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Because of our sensor generate small voltage input, so micro-controller is hard to analyze result to show output.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BF4D3A-969F-446C-B028-4DE6AF6F8C4E}"/>
              </a:ext>
            </a:extLst>
          </p:cNvPr>
          <p:cNvSpPr txBox="1"/>
          <p:nvPr/>
        </p:nvSpPr>
        <p:spPr>
          <a:xfrm>
            <a:off x="1283040" y="2870833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dirty="0"/>
              <a:t>How can we apply Amplifier to our circuit?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DBD577-7C73-4E58-B2CD-3180D438038C}"/>
              </a:ext>
            </a:extLst>
          </p:cNvPr>
          <p:cNvSpPr txBox="1"/>
          <p:nvPr/>
        </p:nvSpPr>
        <p:spPr>
          <a:xfrm>
            <a:off x="1598547" y="3301710"/>
            <a:ext cx="9492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We need read sensor’s datasheet for output and micro-controller’s ADC input that can generate to output.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AA67FF-6E26-4D4F-AA07-16AA3CE00C17}"/>
              </a:ext>
            </a:extLst>
          </p:cNvPr>
          <p:cNvSpPr txBox="1"/>
          <p:nvPr/>
        </p:nvSpPr>
        <p:spPr>
          <a:xfrm>
            <a:off x="1283039" y="4063462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dirty="0"/>
              <a:t>How can we built Amplifier for our sensor?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5A82B4-79FE-47CE-A7EC-FEE97E8F0D8B}"/>
              </a:ext>
            </a:extLst>
          </p:cNvPr>
          <p:cNvSpPr txBox="1"/>
          <p:nvPr/>
        </p:nvSpPr>
        <p:spPr>
          <a:xfrm>
            <a:off x="1641385" y="4493914"/>
            <a:ext cx="9492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We have to know Gain and bandwidth for our sensor to micro-controller then we can built Amplifier for it.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7E5A49-8968-43B5-B6E4-EB59E2F2B4F3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C439E5-8FAC-4D5B-947B-15DAE99BEE04}"/>
              </a:ext>
            </a:extLst>
          </p:cNvPr>
          <p:cNvSpPr txBox="1"/>
          <p:nvPr/>
        </p:nvSpPr>
        <p:spPr>
          <a:xfrm>
            <a:off x="1283038" y="5256091"/>
            <a:ext cx="9492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We use Operational Amplifier (Op-Amp) for built our Amplifier.</a:t>
            </a:r>
          </a:p>
        </p:txBody>
      </p:sp>
    </p:spTree>
    <p:extLst>
      <p:ext uri="{BB962C8B-B14F-4D97-AF65-F5344CB8AC3E}">
        <p14:creationId xmlns:p14="http://schemas.microsoft.com/office/powerpoint/2010/main" val="16802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A099624C-48D7-4132-87E6-1A1A3558D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5723" y="2828505"/>
            <a:ext cx="3410397" cy="254684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162C013-F28B-46DA-AE10-7C08C0775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0"/>
            <a:ext cx="9601200" cy="778476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Operational Amplifier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9B770B-C4E2-4197-9535-9BA5AB24CDC3}"/>
              </a:ext>
            </a:extLst>
          </p:cNvPr>
          <p:cNvSpPr txBox="1"/>
          <p:nvPr/>
        </p:nvSpPr>
        <p:spPr>
          <a:xfrm>
            <a:off x="134403" y="758740"/>
            <a:ext cx="8019537" cy="1596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Circuit symbol of the operational amplifier: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400" dirty="0"/>
              <a:t>2 input and 1 output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sz="2400" dirty="0"/>
              <a:t>Most of the operational amplifiers consist of two power supplies( positive and negative power supply)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1093F40-F9DD-45B3-82F7-60CEBD4D5E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3" t="9478" r="6013" b="13633"/>
          <a:stretch/>
        </p:blipFill>
        <p:spPr>
          <a:xfrm>
            <a:off x="8047829" y="714976"/>
            <a:ext cx="3997066" cy="233542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31D1D82C-0305-4AE0-823F-453D88B6BB1E}"/>
              </a:ext>
            </a:extLst>
          </p:cNvPr>
          <p:cNvGrpSpPr/>
          <p:nvPr/>
        </p:nvGrpSpPr>
        <p:grpSpPr>
          <a:xfrm>
            <a:off x="693560" y="2393264"/>
            <a:ext cx="7168280" cy="3888088"/>
            <a:chOff x="985660" y="2355164"/>
            <a:chExt cx="7168280" cy="3888088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11C9229-6FEF-4EEF-B113-EC2A567D2B26}"/>
                </a:ext>
              </a:extLst>
            </p:cNvPr>
            <p:cNvGrpSpPr/>
            <p:nvPr/>
          </p:nvGrpSpPr>
          <p:grpSpPr>
            <a:xfrm>
              <a:off x="1028966" y="2355164"/>
              <a:ext cx="7124974" cy="3533221"/>
              <a:chOff x="1028966" y="2355164"/>
              <a:chExt cx="7124974" cy="3533221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DC7C0803-A31F-4BD2-B51D-273AC235EB8F}"/>
                  </a:ext>
                </a:extLst>
              </p:cNvPr>
              <p:cNvGrpSpPr/>
              <p:nvPr/>
            </p:nvGrpSpPr>
            <p:grpSpPr>
              <a:xfrm>
                <a:off x="1028966" y="2355164"/>
                <a:ext cx="6959874" cy="3533221"/>
                <a:chOff x="126899" y="2698064"/>
                <a:chExt cx="6959874" cy="3533221"/>
              </a:xfrm>
            </p:grpSpPr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19E6E026-133F-40F8-9A35-1E6C9883DC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811" t="7038" r="4374" b="9316"/>
                <a:stretch/>
              </p:blipFill>
              <p:spPr>
                <a:xfrm>
                  <a:off x="147103" y="2698064"/>
                  <a:ext cx="3021737" cy="1604005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1F77C39D-C728-41A9-B9E6-3CF22B7911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9937" t="5614" r="4826" b="11145"/>
                <a:stretch/>
              </p:blipFill>
              <p:spPr>
                <a:xfrm>
                  <a:off x="4115178" y="2744371"/>
                  <a:ext cx="2865484" cy="1617065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9431EAE1-F758-480B-8D43-73CD4581FA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964" t="6356" r="4023" b="20209"/>
                <a:stretch/>
              </p:blipFill>
              <p:spPr>
                <a:xfrm>
                  <a:off x="126899" y="4666723"/>
                  <a:ext cx="3062144" cy="1527101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F6AA863A-AE7C-483E-8CFD-9DB025C9F0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951" t="13119" r="6075" b="12404"/>
                <a:stretch/>
              </p:blipFill>
              <p:spPr>
                <a:xfrm>
                  <a:off x="4014226" y="4627280"/>
                  <a:ext cx="3072547" cy="1604005"/>
                </a:xfrm>
                <a:prstGeom prst="rect">
                  <a:avLst/>
                </a:prstGeom>
              </p:spPr>
            </p:pic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A246445-9EDF-41E7-850D-092F48431EFB}"/>
                  </a:ext>
                </a:extLst>
              </p:cNvPr>
              <p:cNvSpPr txBox="1"/>
              <p:nvPr/>
            </p:nvSpPr>
            <p:spPr>
              <a:xfrm>
                <a:off x="1028966" y="3942336"/>
                <a:ext cx="30725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Vout = A(V1-V2)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007CA94-7700-45B8-AF93-66869354526C}"/>
                  </a:ext>
                </a:extLst>
              </p:cNvPr>
              <p:cNvSpPr txBox="1"/>
              <p:nvPr/>
            </p:nvSpPr>
            <p:spPr>
              <a:xfrm>
                <a:off x="5081393" y="3942336"/>
                <a:ext cx="30725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Vout = A.V1</a:t>
                </a:r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03FE223-91ED-44FB-9E19-AB486EA20310}"/>
                </a:ext>
              </a:extLst>
            </p:cNvPr>
            <p:cNvSpPr txBox="1"/>
            <p:nvPr/>
          </p:nvSpPr>
          <p:spPr>
            <a:xfrm>
              <a:off x="985660" y="5863794"/>
              <a:ext cx="307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Vout = A.V2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DE337A0-C3AC-44E3-8B93-8B3322136F75}"/>
                </a:ext>
              </a:extLst>
            </p:cNvPr>
            <p:cNvSpPr txBox="1"/>
            <p:nvPr/>
          </p:nvSpPr>
          <p:spPr>
            <a:xfrm>
              <a:off x="4883390" y="5873920"/>
              <a:ext cx="3072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Vout = A.Vin (high gain)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E07C5226-2667-487A-B3ED-9260843AFB08}"/>
              </a:ext>
            </a:extLst>
          </p:cNvPr>
          <p:cNvSpPr txBox="1"/>
          <p:nvPr/>
        </p:nvSpPr>
        <p:spPr>
          <a:xfrm>
            <a:off x="7934733" y="5347896"/>
            <a:ext cx="3358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 of gain is used in range of 10</a:t>
            </a:r>
            <a:r>
              <a:rPr lang="en-US" baseline="30000" dirty="0"/>
              <a:t>5 </a:t>
            </a:r>
            <a:r>
              <a:rPr lang="en-US" dirty="0"/>
              <a:t>to 10</a:t>
            </a:r>
            <a:r>
              <a:rPr lang="en-US" baseline="30000" dirty="0"/>
              <a:t>6</a:t>
            </a:r>
            <a:r>
              <a:rPr lang="en-US" dirty="0"/>
              <a:t>. Example Vin = 1mV so Vout = 1m x 10</a:t>
            </a:r>
            <a:r>
              <a:rPr lang="en-US" baseline="30000" dirty="0"/>
              <a:t>5</a:t>
            </a:r>
            <a:r>
              <a:rPr lang="en-US" dirty="0"/>
              <a:t> = 100V.  </a:t>
            </a:r>
            <a:r>
              <a:rPr lang="en-US" baseline="30000" dirty="0"/>
              <a:t>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7686B6-8CE1-47A9-B206-10544443AB6C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02</a:t>
            </a:r>
          </a:p>
        </p:txBody>
      </p:sp>
    </p:spTree>
    <p:extLst>
      <p:ext uri="{BB962C8B-B14F-4D97-AF65-F5344CB8AC3E}">
        <p14:creationId xmlns:p14="http://schemas.microsoft.com/office/powerpoint/2010/main" val="3151705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35D993-8F32-4E4E-8353-E7955115E3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5" t="5376" r="3959" b="7433"/>
          <a:stretch/>
        </p:blipFill>
        <p:spPr>
          <a:xfrm>
            <a:off x="8051450" y="664186"/>
            <a:ext cx="3353691" cy="22695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2E875C3-A886-451F-9A24-2E28699F5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0"/>
            <a:ext cx="9601200" cy="778476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Operational Amplifier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EF930F9-5E5F-432E-9266-AC98F1C1495B}"/>
                  </a:ext>
                </a:extLst>
              </p:cNvPr>
              <p:cNvSpPr txBox="1"/>
              <p:nvPr/>
            </p:nvSpPr>
            <p:spPr>
              <a:xfrm>
                <a:off x="134403" y="758740"/>
                <a:ext cx="8019537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Ideal of the operational amplifier Characteristics: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Input Impendent: R</a:t>
                </a:r>
                <a:r>
                  <a:rPr lang="en-US" sz="2000" baseline="-25000" dirty="0"/>
                  <a:t>in</a:t>
                </a:r>
                <a:r>
                  <a:rPr lang="en-US" sz="2000" dirty="0"/>
                  <a:t>=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sz="2000" dirty="0"/>
                  <a:t>(M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Ω</m:t>
                    </m:r>
                  </m:oMath>
                </a14:m>
                <a:r>
                  <a:rPr lang="en-US" sz="2000" dirty="0"/>
                  <a:t>)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Output Impendent: R</a:t>
                </a:r>
                <a:r>
                  <a:rPr lang="en-US" sz="2000" baseline="-25000" dirty="0"/>
                  <a:t>out </a:t>
                </a:r>
                <a:r>
                  <a:rPr lang="en-US" sz="2000" dirty="0"/>
                  <a:t>=0(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Ω</m:t>
                    </m:r>
                  </m:oMath>
                </a14:m>
                <a:r>
                  <a:rPr lang="en-US" sz="2000" dirty="0"/>
                  <a:t>)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Open-loop Gain(A =</a:t>
                </a:r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sz="2000" dirty="0"/>
                  <a:t>)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V</a:t>
                </a:r>
                <a:r>
                  <a:rPr lang="en-US" sz="2000" baseline="-25000" dirty="0"/>
                  <a:t>out </a:t>
                </a:r>
                <a:r>
                  <a:rPr lang="en-US" sz="2000" dirty="0"/>
                  <a:t>=0 when V</a:t>
                </a:r>
                <a:r>
                  <a:rPr lang="en-US" sz="2000" baseline="-25000" dirty="0"/>
                  <a:t>in</a:t>
                </a:r>
                <a:r>
                  <a:rPr lang="en-US" sz="2000" dirty="0"/>
                  <a:t> =0;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Infinite Bandwidth and Slew Rate</a:t>
                </a:r>
              </a:p>
              <a:p>
                <a:pPr marL="914400" lvl="1" indent="-457200"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Infinite CMRR( Common mode rejection ratio)</a:t>
                </a:r>
              </a:p>
              <a:p>
                <a:pPr lvl="1"/>
                <a:endParaRPr lang="en-US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EF930F9-5E5F-432E-9266-AC98F1C149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403" y="758740"/>
                <a:ext cx="8019537" cy="2677656"/>
              </a:xfrm>
              <a:prstGeom prst="rect">
                <a:avLst/>
              </a:prstGeom>
              <a:blipFill>
                <a:blip r:embed="rId3"/>
                <a:stretch>
                  <a:fillRect l="-1140" t="-1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8">
                <a:extLst>
                  <a:ext uri="{FF2B5EF4-FFF2-40B4-BE49-F238E27FC236}">
                    <a16:creationId xmlns:a16="http://schemas.microsoft.com/office/drawing/2014/main" id="{94B2F8BE-6697-4E22-ABCF-71EF75EEEB1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71371897"/>
                  </p:ext>
                </p:extLst>
              </p:nvPr>
            </p:nvGraphicFramePr>
            <p:xfrm>
              <a:off x="631021" y="3467100"/>
              <a:ext cx="5464978" cy="2595880"/>
            </p:xfrm>
            <a:graphic>
              <a:graphicData uri="http://schemas.openxmlformats.org/drawingml/2006/table">
                <a:tbl>
                  <a:tblPr firstRow="1" bandRow="1">
                    <a:tableStyleId>{616DA210-FB5B-4158-B5E0-FEB733F419BA}</a:tableStyleId>
                  </a:tblPr>
                  <a:tblGrid>
                    <a:gridCol w="2732489">
                      <a:extLst>
                        <a:ext uri="{9D8B030D-6E8A-4147-A177-3AD203B41FA5}">
                          <a16:colId xmlns:a16="http://schemas.microsoft.com/office/drawing/2014/main" val="4249510368"/>
                        </a:ext>
                      </a:extLst>
                    </a:gridCol>
                    <a:gridCol w="2732489">
                      <a:extLst>
                        <a:ext uri="{9D8B030D-6E8A-4147-A177-3AD203B41FA5}">
                          <a16:colId xmlns:a16="http://schemas.microsoft.com/office/drawing/2014/main" val="226775781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Values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824614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Input Impendent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2M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l-GR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Ω</m:t>
                              </m:r>
                            </m:oMath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96281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Output Impendent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75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l-GR" sz="1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Ω</m:t>
                              </m:r>
                            </m:oMath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4266234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Open-loop Gain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10</a:t>
                          </a:r>
                          <a:r>
                            <a:rPr lang="en-US" baseline="30000" dirty="0"/>
                            <a:t>5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0002170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Offset Voltage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1mV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02873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Slew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0.5 V/</a:t>
                          </a:r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oMath>
                          </a14:m>
                          <a:r>
                            <a:rPr lang="en-US" dirty="0"/>
                            <a:t>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5877567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CMRR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70 – 90 dB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185556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8">
                <a:extLst>
                  <a:ext uri="{FF2B5EF4-FFF2-40B4-BE49-F238E27FC236}">
                    <a16:creationId xmlns:a16="http://schemas.microsoft.com/office/drawing/2014/main" id="{94B2F8BE-6697-4E22-ABCF-71EF75EEEB1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71371897"/>
                  </p:ext>
                </p:extLst>
              </p:nvPr>
            </p:nvGraphicFramePr>
            <p:xfrm>
              <a:off x="631021" y="3467100"/>
              <a:ext cx="5464978" cy="2595880"/>
            </p:xfrm>
            <a:graphic>
              <a:graphicData uri="http://schemas.openxmlformats.org/drawingml/2006/table">
                <a:tbl>
                  <a:tblPr firstRow="1" bandRow="1">
                    <a:tableStyleId>{616DA210-FB5B-4158-B5E0-FEB733F419BA}</a:tableStyleId>
                  </a:tblPr>
                  <a:tblGrid>
                    <a:gridCol w="2732489">
                      <a:extLst>
                        <a:ext uri="{9D8B030D-6E8A-4147-A177-3AD203B41FA5}">
                          <a16:colId xmlns:a16="http://schemas.microsoft.com/office/drawing/2014/main" val="4249510368"/>
                        </a:ext>
                      </a:extLst>
                    </a:gridCol>
                    <a:gridCol w="2732489">
                      <a:extLst>
                        <a:ext uri="{9D8B030D-6E8A-4147-A177-3AD203B41FA5}">
                          <a16:colId xmlns:a16="http://schemas.microsoft.com/office/drawing/2014/main" val="226775781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Parameters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Values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824614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Input Impendent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446" t="-109836" r="-893" b="-5229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96281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Output Impendent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446" t="-209836" r="-893" b="-4229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4266234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Open-loop Gain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10</a:t>
                          </a:r>
                          <a:r>
                            <a:rPr lang="en-US" baseline="30000" dirty="0"/>
                            <a:t>5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0002170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Offset Voltage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1mV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028734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Slew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446" t="-509836" r="-893" b="-1229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5877567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CMRR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70 – 90 dB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185556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C8DD9905-2B04-4E62-9BD8-6EDF4A22CF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" t="6084" r="3437" b="9231"/>
          <a:stretch/>
        </p:blipFill>
        <p:spPr>
          <a:xfrm>
            <a:off x="7556500" y="3597896"/>
            <a:ext cx="3816959" cy="2311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AE32960-5AE9-468B-8E6B-2949EE9E88C8}"/>
                  </a:ext>
                </a:extLst>
              </p:cNvPr>
              <p:cNvSpPr txBox="1"/>
              <p:nvPr/>
            </p:nvSpPr>
            <p:spPr>
              <a:xfrm>
                <a:off x="7556500" y="2819420"/>
                <a:ext cx="4635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in</a:t>
                </a:r>
                <a:r>
                  <a:rPr lang="en-US" dirty="0"/>
                  <a:t> =</a:t>
                </a:r>
                <a:r>
                  <a:rPr lang="en-US" sz="1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 and R</a:t>
                </a:r>
                <a:r>
                  <a:rPr lang="en-US" baseline="-25000" dirty="0"/>
                  <a:t>out</a:t>
                </a:r>
                <a:r>
                  <a:rPr lang="en-US" dirty="0"/>
                  <a:t> = 0 =&gt; BW =( 0 -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) =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endParaRPr lang="en-US" dirty="0"/>
              </a:p>
              <a:p>
                <a:r>
                  <a:rPr lang="en-US" dirty="0"/>
                  <a:t>=&gt; A =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=&gt; V</a:t>
                </a:r>
                <a:r>
                  <a:rPr lang="en-US" baseline="-25000" dirty="0"/>
                  <a:t>out </a:t>
                </a:r>
                <a:r>
                  <a:rPr lang="en-US" dirty="0"/>
                  <a:t>= 0; 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AE32960-5AE9-468B-8E6B-2949EE9E88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6500" y="2819420"/>
                <a:ext cx="4635500" cy="646331"/>
              </a:xfrm>
              <a:prstGeom prst="rect">
                <a:avLst/>
              </a:prstGeom>
              <a:blipFill>
                <a:blip r:embed="rId6"/>
                <a:stretch>
                  <a:fillRect l="-1184" t="-6604" b="-13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3843CA77-C551-489D-84A8-8E0EF4FFDB28}"/>
              </a:ext>
            </a:extLst>
          </p:cNvPr>
          <p:cNvSpPr txBox="1"/>
          <p:nvPr/>
        </p:nvSpPr>
        <p:spPr>
          <a:xfrm>
            <a:off x="1788710" y="3012235"/>
            <a:ext cx="31496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OP-AMP 741 Specification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6F09C4-2665-4379-8E88-7D65AC100F0C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03</a:t>
            </a:r>
          </a:p>
        </p:txBody>
      </p:sp>
    </p:spTree>
    <p:extLst>
      <p:ext uri="{BB962C8B-B14F-4D97-AF65-F5344CB8AC3E}">
        <p14:creationId xmlns:p14="http://schemas.microsoft.com/office/powerpoint/2010/main" val="373608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E32A756-C582-472C-86ED-A20027A58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0"/>
            <a:ext cx="9601200" cy="778476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Inverting OP-Amp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30A875-2250-4B97-9C94-B1AC452DC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401" y="685800"/>
            <a:ext cx="4524162" cy="28847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D62D64A-72D4-46BD-B372-72703B2EE2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897" y="3570589"/>
            <a:ext cx="4081170" cy="251247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7C837F9-AD20-4D0B-A5A8-0ABCCC6E95B9}"/>
                  </a:ext>
                </a:extLst>
              </p:cNvPr>
              <p:cNvSpPr txBox="1"/>
              <p:nvPr/>
            </p:nvSpPr>
            <p:spPr>
              <a:xfrm>
                <a:off x="736600" y="1297121"/>
                <a:ext cx="5803900" cy="24588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By KCL: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i="1" baseline="-25000" dirty="0" err="1" smtClean="0">
                        <a:latin typeface="Cambria Math" panose="02040503050406030204" pitchFamily="18" charset="0"/>
                      </a:rPr>
                      <m:t>𝑖𝑛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𝐼𝑓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For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i="1" baseline="-25000" dirty="0" err="1" smtClean="0">
                        <a:latin typeface="Cambria Math" panose="02040503050406030204" pitchFamily="18" charset="0"/>
                      </a:rPr>
                      <m:t>𝑖𝑛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i="1" baseline="-25000" dirty="0">
                            <a:latin typeface="Cambria Math" panose="02040503050406030204" pitchFamily="18" charset="0"/>
                          </a:rPr>
                          <m:t>𝑖𝑛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𝑉𝑥</m:t>
                        </m:r>
                      </m:num>
                      <m:den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𝑖𝑛</m:t>
                        </m:r>
                      </m:den>
                    </m:f>
                  </m:oMath>
                </a14:m>
                <a:r>
                  <a:rPr lang="en-US" sz="2400" baseline="-25000" dirty="0"/>
                  <a:t>  </a:t>
                </a:r>
                <a:r>
                  <a:rPr lang="en-US" sz="2400" dirty="0"/>
                  <a:t>and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i="1" baseline="-25000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𝑉𝑜𝑢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den>
                    </m:f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 ;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𝑉𝑥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400" i="1" dirty="0">
                  <a:latin typeface="Cambria Math" panose="02040503050406030204" pitchFamily="18" charset="0"/>
                </a:endParaRPr>
              </a:p>
              <a:p>
                <a:r>
                  <a:rPr lang="en-US" sz="2400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𝑜𝑢𝑡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⇒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𝑜𝑢𝑡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</m:t>
                        </m:r>
                      </m:den>
                    </m:f>
                  </m:oMath>
                </a14:m>
                <a:endParaRPr lang="en-US" sz="2400" i="1" dirty="0">
                  <a:latin typeface="Cambria Math" panose="02040503050406030204" pitchFamily="18" charset="0"/>
                </a:endParaRPr>
              </a:p>
              <a:p>
                <a:r>
                  <a:rPr lang="en-US" sz="2400" dirty="0"/>
                  <a:t>So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𝐺𝑎𝑖𝑛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𝑖𝑛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𝑖𝑛</m:t>
                        </m:r>
                      </m:den>
                    </m:f>
                  </m:oMath>
                </a14:m>
                <a:endParaRPr lang="en-US" sz="2400" baseline="-25000" dirty="0"/>
              </a:p>
              <a:p>
                <a:r>
                  <a:rPr lang="en-US" sz="2400" dirty="0"/>
                  <a:t>Thus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𝐴𝑣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𝑉𝑖𝑛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7C837F9-AD20-4D0B-A5A8-0ABCCC6E95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00" y="1297121"/>
                <a:ext cx="5803900" cy="2458878"/>
              </a:xfrm>
              <a:prstGeom prst="rect">
                <a:avLst/>
              </a:prstGeom>
              <a:blipFill>
                <a:blip r:embed="rId4"/>
                <a:stretch>
                  <a:fillRect l="-1681" t="-1985" b="-47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3CBFBDD3-DD13-4BF7-8A88-887B3AC4133D}"/>
              </a:ext>
            </a:extLst>
          </p:cNvPr>
          <p:cNvSpPr txBox="1"/>
          <p:nvPr/>
        </p:nvSpPr>
        <p:spPr>
          <a:xfrm>
            <a:off x="736600" y="4046627"/>
            <a:ext cx="5803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Example: R</a:t>
            </a:r>
            <a:r>
              <a:rPr lang="en-US" sz="2400" baseline="-25000" dirty="0"/>
              <a:t>in</a:t>
            </a:r>
            <a:r>
              <a:rPr lang="en-US" sz="2400" dirty="0"/>
              <a:t> = R</a:t>
            </a:r>
            <a:r>
              <a:rPr lang="en-US" sz="2400" baseline="-25000" dirty="0"/>
              <a:t>f</a:t>
            </a:r>
            <a:r>
              <a:rPr lang="en-US" sz="2400" dirty="0"/>
              <a:t> = 1k</a:t>
            </a:r>
          </a:p>
          <a:p>
            <a:r>
              <a:rPr lang="en-US" sz="2400" dirty="0"/>
              <a:t>And V</a:t>
            </a:r>
            <a:r>
              <a:rPr lang="en-US" sz="2400" baseline="-25000" dirty="0"/>
              <a:t>in</a:t>
            </a:r>
            <a:r>
              <a:rPr lang="en-US" sz="2400" dirty="0"/>
              <a:t> = 2V =&gt; A</a:t>
            </a:r>
            <a:r>
              <a:rPr lang="en-US" sz="2400" baseline="-25000" dirty="0"/>
              <a:t>v</a:t>
            </a:r>
            <a:r>
              <a:rPr lang="en-US" sz="2400" dirty="0"/>
              <a:t> = -1 =&gt; V</a:t>
            </a:r>
            <a:r>
              <a:rPr lang="en-US" sz="2400" baseline="-25000" dirty="0"/>
              <a:t>out</a:t>
            </a:r>
            <a:r>
              <a:rPr lang="en-US" sz="2400" dirty="0"/>
              <a:t> =-2V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1A811F-C018-4CAF-AAEA-76036851771D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04</a:t>
            </a:r>
          </a:p>
        </p:txBody>
      </p:sp>
    </p:spTree>
    <p:extLst>
      <p:ext uri="{BB962C8B-B14F-4D97-AF65-F5344CB8AC3E}">
        <p14:creationId xmlns:p14="http://schemas.microsoft.com/office/powerpoint/2010/main" val="244829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9E476B-2552-4199-B751-2774FFCC6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8609" y="3565527"/>
            <a:ext cx="4349890" cy="26092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30B5D4-E7A5-44FC-9E6D-636D80B02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622" y="908650"/>
            <a:ext cx="4122377" cy="260925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6606E8C-2342-4D88-ADF4-384BB823E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0"/>
            <a:ext cx="9601200" cy="778476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/>
              <a:t>Non-Inverting OP-Amp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8379BDB-94D7-451F-BD7B-3DB0486C0CD4}"/>
                  </a:ext>
                </a:extLst>
              </p:cNvPr>
              <p:cNvSpPr txBox="1"/>
              <p:nvPr/>
            </p:nvSpPr>
            <p:spPr>
              <a:xfrm>
                <a:off x="736600" y="1297121"/>
                <a:ext cx="6705600" cy="21231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By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dirty="0" smtClean="0">
                        <a:latin typeface="Cambria Math" panose="02040503050406030204" pitchFamily="18" charset="0"/>
                      </a:rPr>
                      <m:t>V</m:t>
                    </m:r>
                    <m:r>
                      <a:rPr lang="en-US" sz="2400" b="0" i="0" baseline="30000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0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 i="0" dirty="0" smtClean="0">
                        <a:latin typeface="Cambria Math" panose="02040503050406030204" pitchFamily="18" charset="0"/>
                      </a:rPr>
                      <m:t>V</m:t>
                    </m:r>
                    <m:r>
                      <a:rPr lang="en-US" sz="2400" b="0" i="0" baseline="30000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b="0" i="1" baseline="-25000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=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b="0" i="1" baseline="-25000" dirty="0" smtClean="0">
                        <a:latin typeface="Cambria Math" panose="02040503050406030204" pitchFamily="18" charset="0"/>
                      </a:rPr>
                      <m:t>𝑖𝑛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For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 baseline="-25000" dirty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dirty="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𝑅𝑓</m:t>
                        </m:r>
                      </m:den>
                    </m:f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 baseline="-25000" dirty="0" smtClean="0"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    and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V</m:t>
                    </m:r>
                    <m:r>
                      <m:rPr>
                        <m:sty m:val="p"/>
                      </m:rPr>
                      <a:rPr lang="en-US" sz="2400" b="0" i="0" baseline="-25000" smtClean="0">
                        <a:latin typeface="Cambria Math" panose="02040503050406030204" pitchFamily="18" charset="0"/>
                      </a:rPr>
                      <m:t>out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𝑅𝑓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𝑉𝑖𝑛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So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𝐺𝑎𝑖𝑛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1 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𝑅𝑓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=1+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400" b="0" i="1" baseline="-25000" smtClean="0">
                            <a:latin typeface="Cambria Math" panose="02040503050406030204" pitchFamily="18" charset="0"/>
                          </a:rPr>
                          <m:t>𝑖𝑛</m:t>
                        </m:r>
                      </m:den>
                    </m:f>
                  </m:oMath>
                </a14:m>
                <a:endParaRPr lang="en-US" sz="2400" baseline="-25000" dirty="0"/>
              </a:p>
              <a:p>
                <a:r>
                  <a:rPr lang="en-US" sz="2400" dirty="0"/>
                  <a:t>Thus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b="0" i="1" baseline="-25000" smtClean="0">
                        <a:latin typeface="Cambria Math" panose="02040503050406030204" pitchFamily="18" charset="0"/>
                      </a:rPr>
                      <m:t>𝑜𝑢𝑡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𝐴𝑣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𝑉𝑖𝑛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𝑅𝑓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𝑉𝑖𝑛</m:t>
                    </m:r>
                  </m:oMath>
                </a14:m>
                <a:endParaRPr lang="en-US" sz="2400" baseline="-25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8379BDB-94D7-451F-BD7B-3DB0486C0C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600" y="1297121"/>
                <a:ext cx="6705600" cy="2123145"/>
              </a:xfrm>
              <a:prstGeom prst="rect">
                <a:avLst/>
              </a:prstGeom>
              <a:blipFill>
                <a:blip r:embed="rId4"/>
                <a:stretch>
                  <a:fillRect l="-1455" t="-22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E7E74978-04CA-409E-AE96-85CE6268A3D9}"/>
              </a:ext>
            </a:extLst>
          </p:cNvPr>
          <p:cNvSpPr txBox="1"/>
          <p:nvPr/>
        </p:nvSpPr>
        <p:spPr>
          <a:xfrm>
            <a:off x="1092200" y="3730599"/>
            <a:ext cx="5803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Example: R</a:t>
            </a:r>
            <a:r>
              <a:rPr lang="en-US" sz="2400" baseline="-25000" dirty="0"/>
              <a:t>2</a:t>
            </a:r>
            <a:r>
              <a:rPr lang="en-US" sz="2400" dirty="0"/>
              <a:t> = R</a:t>
            </a:r>
            <a:r>
              <a:rPr lang="en-US" sz="2400" baseline="-25000" dirty="0"/>
              <a:t>f</a:t>
            </a:r>
            <a:r>
              <a:rPr lang="en-US" sz="2400" dirty="0"/>
              <a:t> = 1k</a:t>
            </a:r>
          </a:p>
          <a:p>
            <a:r>
              <a:rPr lang="en-US" sz="2400" dirty="0"/>
              <a:t>And V</a:t>
            </a:r>
            <a:r>
              <a:rPr lang="en-US" sz="2400" baseline="-25000" dirty="0"/>
              <a:t>in</a:t>
            </a:r>
            <a:r>
              <a:rPr lang="en-US" sz="2400" dirty="0"/>
              <a:t> = 2V =&gt; A</a:t>
            </a:r>
            <a:r>
              <a:rPr lang="en-US" sz="2400" baseline="-25000" dirty="0"/>
              <a:t>v</a:t>
            </a:r>
            <a:r>
              <a:rPr lang="en-US" sz="2400" dirty="0"/>
              <a:t> = 2 =&gt; V</a:t>
            </a:r>
            <a:r>
              <a:rPr lang="en-US" sz="2400" baseline="-25000" dirty="0"/>
              <a:t>out</a:t>
            </a:r>
            <a:r>
              <a:rPr lang="en-US" sz="2400" dirty="0"/>
              <a:t> =4V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4A1E9E-4A88-481C-A6FC-14854E071C10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05</a:t>
            </a:r>
          </a:p>
        </p:txBody>
      </p:sp>
    </p:spTree>
    <p:extLst>
      <p:ext uri="{BB962C8B-B14F-4D97-AF65-F5344CB8AC3E}">
        <p14:creationId xmlns:p14="http://schemas.microsoft.com/office/powerpoint/2010/main" val="44334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E6993E4-E412-45BB-9961-D791D93EB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100" y="0"/>
            <a:ext cx="9842499" cy="77847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u="sng" dirty="0"/>
              <a:t>Summing Amplifier(Inverting Op-Amp)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8F25BB-5A82-4ED7-A058-434F6976A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337" y="778476"/>
            <a:ext cx="5431792" cy="265052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675A919-6392-4AA6-9CF3-24FB9F23475C}"/>
              </a:ext>
            </a:extLst>
          </p:cNvPr>
          <p:cNvGrpSpPr/>
          <p:nvPr/>
        </p:nvGrpSpPr>
        <p:grpSpPr>
          <a:xfrm>
            <a:off x="427669" y="829277"/>
            <a:ext cx="5719130" cy="897923"/>
            <a:chOff x="376869" y="1400777"/>
            <a:chExt cx="5719130" cy="8979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550A5BF-AE5F-4FED-9E50-8000351D8F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548" t="16651" r="72398" b="71255"/>
            <a:stretch/>
          </p:blipFill>
          <p:spPr>
            <a:xfrm>
              <a:off x="376869" y="1400777"/>
              <a:ext cx="5719130" cy="897923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DA4CE4-F544-4455-9C57-C5E20406180D}"/>
                </a:ext>
              </a:extLst>
            </p:cNvPr>
            <p:cNvSpPr txBox="1"/>
            <p:nvPr/>
          </p:nvSpPr>
          <p:spPr>
            <a:xfrm>
              <a:off x="376869" y="1711866"/>
              <a:ext cx="1625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By KCL:</a:t>
              </a:r>
              <a:endParaRPr lang="en-US" dirty="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BBF5421-C7F1-40E3-A55D-738460233F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79" t="41625" r="72067" b="46281"/>
          <a:stretch/>
        </p:blipFill>
        <p:spPr>
          <a:xfrm>
            <a:off x="414969" y="2365977"/>
            <a:ext cx="5719130" cy="89792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ACE37B8-DD70-470B-B2CC-6AFB99AC4D01}"/>
                  </a:ext>
                </a:extLst>
              </p:cNvPr>
              <p:cNvSpPr txBox="1"/>
              <p:nvPr/>
            </p:nvSpPr>
            <p:spPr>
              <a:xfrm>
                <a:off x="427669" y="1727200"/>
                <a:ext cx="5719130" cy="703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 dirty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sz="2000" i="1" baseline="-25000" dirty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𝑜𝑢𝑡</m:t>
                          </m:r>
                        </m:num>
                        <m:den>
                          <m:r>
                            <a:rPr lang="en-US" sz="2000" b="0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sz="2000" b="0" i="1" baseline="-25000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lang="en-US" sz="20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000" b="0" i="1" dirty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𝐼𝑓</m:t>
                      </m:r>
                    </m:oMath>
                  </m:oMathPara>
                </a14:m>
                <a:endParaRPr lang="en-US" baseline="-250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ACE37B8-DD70-470B-B2CC-6AFB99AC4D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669" y="1727200"/>
                <a:ext cx="5719130" cy="7038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AF580DB-A70F-41AA-8F95-8F9C3747F306}"/>
                  </a:ext>
                </a:extLst>
              </p:cNvPr>
              <p:cNvSpPr txBox="1"/>
              <p:nvPr/>
            </p:nvSpPr>
            <p:spPr>
              <a:xfrm>
                <a:off x="567369" y="3429000"/>
                <a:ext cx="8407400" cy="18089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Case: R1 = R2 = R3 =R</a:t>
                </a:r>
                <a:r>
                  <a:rPr lang="en-US" sz="2000" baseline="-25000" dirty="0"/>
                  <a:t>F</a:t>
                </a:r>
                <a:r>
                  <a:rPr lang="en-US" sz="2000" dirty="0"/>
                  <a:t> =&gt; R</a:t>
                </a:r>
                <a:r>
                  <a:rPr lang="en-US" sz="2000" baseline="-25000" dirty="0"/>
                  <a:t>in</a:t>
                </a:r>
                <a:r>
                  <a:rPr lang="en-US" sz="2000" dirty="0"/>
                  <a:t> = R</a:t>
                </a:r>
                <a:r>
                  <a:rPr lang="en-US" sz="2000" baseline="-25000" dirty="0"/>
                  <a:t>F  </a:t>
                </a:r>
                <a:r>
                  <a:rPr lang="en-US" sz="2000" dirty="0"/>
                  <a:t>Thus V</a:t>
                </a:r>
                <a:r>
                  <a:rPr lang="en-US" sz="2000" baseline="-25000" dirty="0"/>
                  <a:t>out</a:t>
                </a:r>
                <a:r>
                  <a:rPr lang="en-US" sz="2000" dirty="0"/>
                  <a:t> = - ( V1+V2+V3)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Case: R1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R2</a:t>
                </a:r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R3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 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i="1" baseline="-25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i="1" baseline="-25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US" sz="2000" dirty="0"/>
                  <a:t> Thus V</a:t>
                </a:r>
                <a:r>
                  <a:rPr lang="en-US" sz="2000" baseline="-25000" dirty="0"/>
                  <a:t>out</a:t>
                </a:r>
                <a:r>
                  <a:rPr lang="en-US" sz="2000" dirty="0"/>
                  <a:t>= -(AV1 + BV2 + CV3)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en-US" sz="2000" dirty="0"/>
                  <a:t>Case: R1 = R2 = R3 =R</a:t>
                </a:r>
                <a:r>
                  <a:rPr lang="en-US" sz="2000" baseline="-25000" dirty="0"/>
                  <a:t>in</a:t>
                </a:r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R</a:t>
                </a:r>
                <a:r>
                  <a:rPr lang="en-US" sz="2000" baseline="-25000" dirty="0"/>
                  <a:t>F</a:t>
                </a:r>
                <a:r>
                  <a:rPr lang="en-US" sz="2000" dirty="0"/>
                  <a:t> Thus Vout =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</a:rPr>
                          <m:t>𝐹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sz="2000" b="0" i="1" baseline="-25000" smtClean="0">
                            <a:latin typeface="Cambria Math" panose="02040503050406030204" pitchFamily="18" charset="0"/>
                          </a:rPr>
                          <m:t>𝑖𝑛</m:t>
                        </m:r>
                      </m:den>
                    </m:f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2+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AF580DB-A70F-41AA-8F95-8F9C3747F3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369" y="3429000"/>
                <a:ext cx="8407400" cy="1808957"/>
              </a:xfrm>
              <a:prstGeom prst="rect">
                <a:avLst/>
              </a:prstGeom>
              <a:blipFill>
                <a:blip r:embed="rId5"/>
                <a:stretch>
                  <a:fillRect l="-653" b="-20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67B08336-E4B6-42E1-A300-0D975D34FC59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06</a:t>
            </a:r>
          </a:p>
        </p:txBody>
      </p:sp>
    </p:spTree>
    <p:extLst>
      <p:ext uri="{BB962C8B-B14F-4D97-AF65-F5344CB8AC3E}">
        <p14:creationId xmlns:p14="http://schemas.microsoft.com/office/powerpoint/2010/main" val="57632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A4B4F00-BE78-4E19-B7DA-0168D22929AE}"/>
              </a:ext>
            </a:extLst>
          </p:cNvPr>
          <p:cNvGrpSpPr/>
          <p:nvPr/>
        </p:nvGrpSpPr>
        <p:grpSpPr>
          <a:xfrm>
            <a:off x="366324" y="664177"/>
            <a:ext cx="5513776" cy="5609622"/>
            <a:chOff x="582224" y="664177"/>
            <a:chExt cx="5513776" cy="560962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1443FC-7F91-4914-A2B7-E63A62E435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502" t="24460" r="69792" b="24062"/>
            <a:stretch/>
          </p:blipFill>
          <p:spPr>
            <a:xfrm>
              <a:off x="749302" y="3769550"/>
              <a:ext cx="4952998" cy="2504249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7C66D7C-BB01-4B6D-BE02-E31C927432D8}"/>
                </a:ext>
              </a:extLst>
            </p:cNvPr>
            <p:cNvGrpSpPr/>
            <p:nvPr/>
          </p:nvGrpSpPr>
          <p:grpSpPr>
            <a:xfrm>
              <a:off x="582224" y="664177"/>
              <a:ext cx="5513776" cy="3265691"/>
              <a:chOff x="582224" y="727677"/>
              <a:chExt cx="5882078" cy="378119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C103771-5858-4266-9207-BAEA93B6EC8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920" t="15950" r="68646" b="63295"/>
              <a:stretch/>
            </p:blipFill>
            <p:spPr>
              <a:xfrm>
                <a:off x="582224" y="727677"/>
                <a:ext cx="5714999" cy="121542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91EA55B-78B9-46C6-8ED0-3986369E3D7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408" t="40022" r="68158" b="41535"/>
              <a:stretch/>
            </p:blipFill>
            <p:spPr>
              <a:xfrm>
                <a:off x="596900" y="1908709"/>
                <a:ext cx="5715000" cy="1080002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997EA13-73B6-436A-9FF3-30768AFCB4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627" t="58152" r="66939" b="26099"/>
              <a:stretch/>
            </p:blipFill>
            <p:spPr>
              <a:xfrm>
                <a:off x="749302" y="2965266"/>
                <a:ext cx="5715000" cy="977302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90E2BC96-8B35-40B5-83B0-F07D6B5BB6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810" t="77101" r="66756" b="12592"/>
              <a:stretch/>
            </p:blipFill>
            <p:spPr>
              <a:xfrm>
                <a:off x="749302" y="3869290"/>
                <a:ext cx="5715000" cy="639579"/>
              </a:xfrm>
              <a:prstGeom prst="rect">
                <a:avLst/>
              </a:prstGeom>
            </p:spPr>
          </p:pic>
        </p:grp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2793C734-D84D-43FA-A1FC-FD066A890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900" y="0"/>
            <a:ext cx="11188700" cy="77847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u="sng" dirty="0"/>
              <a:t>Summing Amplifier(Non-Inverting Op-Amp)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9D49-0C55-49A5-8675-BCA8CBDF6F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700" y="904875"/>
            <a:ext cx="4608123" cy="303769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57C1D3B-B6C0-4774-A7C7-A6B3D72FBF7A}"/>
                  </a:ext>
                </a:extLst>
              </p:cNvPr>
              <p:cNvSpPr txBox="1"/>
              <p:nvPr/>
            </p:nvSpPr>
            <p:spPr>
              <a:xfrm>
                <a:off x="5624980" y="3429000"/>
                <a:ext cx="4952998" cy="1317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dirty="0"/>
                  <a:t>Case R</a:t>
                </a:r>
                <a:r>
                  <a:rPr lang="en-US" baseline="-25000" dirty="0"/>
                  <a:t>A</a:t>
                </a:r>
                <a:r>
                  <a:rPr lang="en-US" dirty="0"/>
                  <a:t>=R</a:t>
                </a:r>
                <a:r>
                  <a:rPr lang="en-US" baseline="-25000" dirty="0"/>
                  <a:t>B</a:t>
                </a:r>
                <a:r>
                  <a:rPr lang="en-US" dirty="0"/>
                  <a:t> </a:t>
                </a:r>
              </a:p>
              <a:p>
                <a:r>
                  <a:rPr lang="en-US" dirty="0"/>
                  <a:t>Thus V</a:t>
                </a:r>
                <a:r>
                  <a:rPr lang="en-US" baseline="-25000" dirty="0"/>
                  <a:t>out</a:t>
                </a:r>
                <a:r>
                  <a:rPr lang="en-US" dirty="0"/>
                  <a:t>= V1 +V2.</a:t>
                </a:r>
              </a:p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en-US" dirty="0"/>
                  <a:t> Case</a:t>
                </a:r>
                <a:r>
                  <a:rPr lang="en-US" sz="1800" dirty="0"/>
                  <a:t> R1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1800" dirty="0"/>
                  <a:t> R2 and RA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1800" dirty="0"/>
                  <a:t> RB </a:t>
                </a:r>
                <a:r>
                  <a:rPr lang="en-US" dirty="0"/>
                  <a:t>:</a:t>
                </a:r>
              </a:p>
              <a:p>
                <a:r>
                  <a:rPr lang="en-US" dirty="0"/>
                  <a:t> Vout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(1+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𝑅𝐴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𝑅𝐵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)(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1+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57C1D3B-B6C0-4774-A7C7-A6B3D72FBF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4980" y="3429000"/>
                <a:ext cx="4952998" cy="1317990"/>
              </a:xfrm>
              <a:prstGeom prst="rect">
                <a:avLst/>
              </a:prstGeom>
              <a:blipFill>
                <a:blip r:embed="rId5"/>
                <a:stretch>
                  <a:fillRect l="-1108" t="-3241" b="-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EC67482A-CB69-4FE0-9DFC-122D91892081}"/>
              </a:ext>
            </a:extLst>
          </p:cNvPr>
          <p:cNvSpPr txBox="1"/>
          <p:nvPr/>
        </p:nvSpPr>
        <p:spPr>
          <a:xfrm>
            <a:off x="10541130" y="6350002"/>
            <a:ext cx="109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Page: 07</a:t>
            </a:r>
          </a:p>
        </p:txBody>
      </p:sp>
    </p:spTree>
    <p:extLst>
      <p:ext uri="{BB962C8B-B14F-4D97-AF65-F5344CB8AC3E}">
        <p14:creationId xmlns:p14="http://schemas.microsoft.com/office/powerpoint/2010/main" val="381201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1241</TotalTime>
  <Words>813</Words>
  <Application>Microsoft Office PowerPoint</Application>
  <PresentationFormat>Widescreen</PresentationFormat>
  <Paragraphs>188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Cambria</vt:lpstr>
      <vt:lpstr>Cambria Math</vt:lpstr>
      <vt:lpstr>Wingdings</vt:lpstr>
      <vt:lpstr>Red Line Business 16x9</vt:lpstr>
      <vt:lpstr>[ 4th   week Report ]</vt:lpstr>
      <vt:lpstr>Outline</vt:lpstr>
      <vt:lpstr>Amplifier</vt:lpstr>
      <vt:lpstr>Operational Amplifier</vt:lpstr>
      <vt:lpstr>Operational Amplifier</vt:lpstr>
      <vt:lpstr>Inverting OP-Amp</vt:lpstr>
      <vt:lpstr>Non-Inverting OP-Amp</vt:lpstr>
      <vt:lpstr>Summing Amplifier(Inverting Op-Amp)</vt:lpstr>
      <vt:lpstr>Summing Amplifier(Non-Inverting Op-Amp)</vt:lpstr>
      <vt:lpstr>Difficulty and Missing</vt:lpstr>
      <vt:lpstr> Planning for 1st month</vt:lpstr>
      <vt:lpstr> Planning for 2nd  month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 Project week 1</dc:title>
  <dc:creator>ChanRengSey Nhim</dc:creator>
  <cp:lastModifiedBy>ChanRengSey Nhim</cp:lastModifiedBy>
  <cp:revision>82</cp:revision>
  <dcterms:created xsi:type="dcterms:W3CDTF">2020-08-13T02:19:00Z</dcterms:created>
  <dcterms:modified xsi:type="dcterms:W3CDTF">2020-09-10T03:42:32Z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